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93" r:id="rId3"/>
    <p:sldId id="294" r:id="rId4"/>
    <p:sldId id="295" r:id="rId5"/>
    <p:sldId id="296" r:id="rId6"/>
    <p:sldId id="297" r:id="rId7"/>
    <p:sldId id="259" r:id="rId8"/>
    <p:sldId id="299" r:id="rId9"/>
    <p:sldId id="304" r:id="rId10"/>
    <p:sldId id="300" r:id="rId11"/>
    <p:sldId id="284" r:id="rId12"/>
    <p:sldId id="271" r:id="rId13"/>
    <p:sldId id="269" r:id="rId14"/>
    <p:sldId id="290" r:id="rId15"/>
    <p:sldId id="291" r:id="rId16"/>
    <p:sldId id="289" r:id="rId17"/>
    <p:sldId id="288" r:id="rId18"/>
    <p:sldId id="265" r:id="rId19"/>
    <p:sldId id="261" r:id="rId20"/>
    <p:sldId id="264" r:id="rId21"/>
    <p:sldId id="270" r:id="rId22"/>
    <p:sldId id="274" r:id="rId23"/>
    <p:sldId id="287" r:id="rId24"/>
    <p:sldId id="282" r:id="rId25"/>
    <p:sldId id="256" r:id="rId26"/>
    <p:sldId id="305" r:id="rId27"/>
    <p:sldId id="306" r:id="rId28"/>
    <p:sldId id="30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9" autoAdjust="0"/>
    <p:restoredTop sz="91922" autoAdjust="0"/>
  </p:normalViewPr>
  <p:slideViewPr>
    <p:cSldViewPr>
      <p:cViewPr varScale="1">
        <p:scale>
          <a:sx n="76" d="100"/>
          <a:sy n="76" d="100"/>
        </p:scale>
        <p:origin x="1613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355F-BDFC-4E3F-B57C-87B5D6BE3261}" type="datetimeFigureOut">
              <a:rPr lang="ru-RU" smtClean="0"/>
              <a:pPr/>
              <a:t>28.07.2022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78D7-7AC2-4249-8F39-36956E4D9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06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355F-BDFC-4E3F-B57C-87B5D6BE3261}" type="datetimeFigureOut">
              <a:rPr lang="ru-RU" smtClean="0"/>
              <a:pPr/>
              <a:t>28.07.2022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78D7-7AC2-4249-8F39-36956E4D9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909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355F-BDFC-4E3F-B57C-87B5D6BE3261}" type="datetimeFigureOut">
              <a:rPr lang="ru-RU" smtClean="0"/>
              <a:pPr/>
              <a:t>28.07.2022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78D7-7AC2-4249-8F39-36956E4D9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649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355F-BDFC-4E3F-B57C-87B5D6BE3261}" type="datetimeFigureOut">
              <a:rPr lang="ru-RU" smtClean="0"/>
              <a:pPr/>
              <a:t>28.07.2022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78D7-7AC2-4249-8F39-36956E4D9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592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355F-BDFC-4E3F-B57C-87B5D6BE3261}" type="datetimeFigureOut">
              <a:rPr lang="ru-RU" smtClean="0"/>
              <a:pPr/>
              <a:t>28.07.2022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78D7-7AC2-4249-8F39-36956E4D9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742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355F-BDFC-4E3F-B57C-87B5D6BE3261}" type="datetimeFigureOut">
              <a:rPr lang="ru-RU" smtClean="0"/>
              <a:pPr/>
              <a:t>28.07.2022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78D7-7AC2-4249-8F39-36956E4D9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63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355F-BDFC-4E3F-B57C-87B5D6BE3261}" type="datetimeFigureOut">
              <a:rPr lang="ru-RU" smtClean="0"/>
              <a:pPr/>
              <a:t>28.07.2022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78D7-7AC2-4249-8F39-36956E4D9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264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355F-BDFC-4E3F-B57C-87B5D6BE3261}" type="datetimeFigureOut">
              <a:rPr lang="ru-RU" smtClean="0"/>
              <a:pPr/>
              <a:t>28.07.2022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78D7-7AC2-4249-8F39-36956E4D9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170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355F-BDFC-4E3F-B57C-87B5D6BE3261}" type="datetimeFigureOut">
              <a:rPr lang="ru-RU" smtClean="0"/>
              <a:pPr/>
              <a:t>28.07.2022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78D7-7AC2-4249-8F39-36956E4D9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907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355F-BDFC-4E3F-B57C-87B5D6BE3261}" type="datetimeFigureOut">
              <a:rPr lang="ru-RU" smtClean="0"/>
              <a:pPr/>
              <a:t>28.07.2022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78D7-7AC2-4249-8F39-36956E4D9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60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355F-BDFC-4E3F-B57C-87B5D6BE3261}" type="datetimeFigureOut">
              <a:rPr lang="ru-RU" smtClean="0"/>
              <a:pPr/>
              <a:t>28.07.2022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78D7-7AC2-4249-8F39-36956E4D9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46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1355F-BDFC-4E3F-B57C-87B5D6BE3261}" type="datetimeFigureOut">
              <a:rPr lang="ru-RU" smtClean="0"/>
              <a:pPr/>
              <a:t>28.07.2022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D78D7-7AC2-4249-8F39-36956E4D9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89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ediagnostictest.com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istant.isotm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istant.isotm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" y="857250"/>
            <a:ext cx="9137827" cy="51435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223654" y="4650592"/>
            <a:ext cx="4696691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300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учащихся</a:t>
            </a:r>
          </a:p>
          <a:p>
            <a:pPr algn="ctr"/>
            <a:r>
              <a:rPr lang="ru-RU" sz="300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заочной формы обучения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96146" y="1261588"/>
            <a:ext cx="6951711" cy="5309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300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ПРОГРАММА ПОДГОТОВКИ РОДИТЕЛЕЙ</a:t>
            </a:r>
          </a:p>
        </p:txBody>
      </p:sp>
    </p:spTree>
    <p:extLst>
      <p:ext uri="{BB962C8B-B14F-4D97-AF65-F5344CB8AC3E}">
        <p14:creationId xmlns:p14="http://schemas.microsoft.com/office/powerpoint/2010/main" val="15689393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AEB91A-D266-4EE2-B3D7-0D0E2E2079FF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9" name="Picture 2" descr="C:\Users\Olga Stolyarchuk\Documents\OLGAS COMPUTER\1- BRANDBOOK\PRESENTATIONS ПРЕЗЕНТАЦИИ\q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522" y="1044855"/>
            <a:ext cx="7009231" cy="495589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076335" y="2717912"/>
            <a:ext cx="572567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Международная </a:t>
            </a:r>
            <a:endParaRPr lang="en-US" sz="3000" b="1" dirty="0" smtClean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0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образовательная</a:t>
            </a:r>
            <a:r>
              <a:rPr lang="en-US" sz="30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программа</a:t>
            </a:r>
            <a:endParaRPr lang="en-US" sz="3000" b="1" dirty="0" smtClean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0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SCHOOLOF TOMORROW</a:t>
            </a:r>
            <a:endParaRPr lang="ru-RU" sz="30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68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" y="0"/>
            <a:ext cx="9140573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02729" y="464887"/>
            <a:ext cx="7068923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АНГЛИЙСКИЙ ЯЗЫК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7271" y="1484784"/>
            <a:ext cx="7961191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международной школе</a:t>
            </a:r>
          </a:p>
          <a:p>
            <a:pPr algn="ctr">
              <a:defRPr/>
            </a:pP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завтрашнего дня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9175" y="3429000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C000"/>
                </a:solidFill>
              </a:rPr>
              <a:t>ОЧНАЯ ФОРМА </a:t>
            </a:r>
            <a:endParaRPr lang="ru-RU" sz="4000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190" y="3464535"/>
            <a:ext cx="41044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C000"/>
                </a:solidFill>
              </a:rPr>
              <a:t>ЗАОЧНАЯ ФОРМА</a:t>
            </a:r>
            <a:endParaRPr lang="en-US" sz="4000" dirty="0" smtClean="0">
              <a:solidFill>
                <a:srgbClr val="FFC000"/>
              </a:solidFill>
            </a:endParaRPr>
          </a:p>
          <a:p>
            <a:r>
              <a:rPr lang="ru-RU" sz="2400" dirty="0" smtClean="0">
                <a:solidFill>
                  <a:srgbClr val="FFC000"/>
                </a:solidFill>
              </a:rPr>
              <a:t>С применением дистанционных технологий  </a:t>
            </a:r>
            <a:endParaRPr lang="ru-RU" sz="2400" dirty="0">
              <a:solidFill>
                <a:srgbClr val="FFC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077301"/>
            <a:ext cx="1656184" cy="16561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112697"/>
            <a:ext cx="2197601" cy="14227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715" y="4158711"/>
            <a:ext cx="1227497" cy="91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49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865" y="-171400"/>
            <a:ext cx="9577524" cy="7344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3068960"/>
            <a:ext cx="38884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C000"/>
                </a:solidFill>
              </a:rPr>
              <a:t>ЗАОЧНАЯ ФОРМА ОБУЧЕНИЯ</a:t>
            </a:r>
            <a:endParaRPr lang="ru-RU" sz="4000" b="1" dirty="0">
              <a:solidFill>
                <a:srgbClr val="FFC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60648"/>
            <a:ext cx="2232248" cy="22322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88025" y="24043"/>
            <a:ext cx="466663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</a:rPr>
              <a:t>1. </a:t>
            </a:r>
            <a:r>
              <a:rPr lang="ru-RU" sz="2600" b="1" dirty="0" smtClean="0">
                <a:solidFill>
                  <a:schemeClr val="bg1"/>
                </a:solidFill>
              </a:rPr>
              <a:t>ГРУППА ПО ОБУЧЕНИЮ ГОВОРЕНИЮ  И ЧТЕНИЮ НА </a:t>
            </a:r>
            <a:endParaRPr lang="en-US" sz="2600" b="1" dirty="0" smtClean="0">
              <a:solidFill>
                <a:schemeClr val="bg1"/>
              </a:solidFill>
            </a:endParaRPr>
          </a:p>
          <a:p>
            <a:r>
              <a:rPr lang="ru-RU" sz="2600" b="1" dirty="0" smtClean="0">
                <a:solidFill>
                  <a:schemeClr val="bg1"/>
                </a:solidFill>
              </a:rPr>
              <a:t>АНГЛИЙСКОМ ЯЗЫКЕ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</a:rPr>
              <a:t>Групповые онлайн уроки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2621" y="2046907"/>
            <a:ext cx="466663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</a:rPr>
              <a:t>2. </a:t>
            </a:r>
            <a:r>
              <a:rPr lang="ru-RU" sz="2600" b="1" dirty="0" smtClean="0">
                <a:solidFill>
                  <a:schemeClr val="bg1"/>
                </a:solidFill>
              </a:rPr>
              <a:t>ИЗУЧЕНИЕ ОТДЕЛЬНЫХ ПРЕДМЕТОВ (</a:t>
            </a:r>
            <a:r>
              <a:rPr lang="en-US" sz="2600" b="1" dirty="0" smtClean="0">
                <a:solidFill>
                  <a:schemeClr val="bg1"/>
                </a:solidFill>
              </a:rPr>
              <a:t>CLIL)</a:t>
            </a:r>
            <a:endParaRPr lang="ru-RU" sz="2600" b="1" dirty="0" smtClean="0">
              <a:solidFill>
                <a:schemeClr val="bg1"/>
              </a:solidFill>
            </a:endParaRPr>
          </a:p>
          <a:p>
            <a:r>
              <a:rPr lang="ru-RU" sz="2600" b="1" dirty="0" smtClean="0">
                <a:solidFill>
                  <a:schemeClr val="bg1"/>
                </a:solidFill>
              </a:rPr>
              <a:t>НА АНГЛИЙСКОМ ЯЗЫКЕ  ПО ПРОГРАММЕ </a:t>
            </a:r>
            <a:r>
              <a:rPr lang="en-US" sz="2600" b="1" dirty="0" smtClean="0">
                <a:solidFill>
                  <a:schemeClr val="bg1"/>
                </a:solidFill>
              </a:rPr>
              <a:t>School of Tomorrow</a:t>
            </a:r>
            <a:endParaRPr lang="ru-RU" sz="2600" dirty="0" smtClean="0">
              <a:solidFill>
                <a:schemeClr val="bg1"/>
              </a:solidFill>
            </a:endParaRPr>
          </a:p>
          <a:p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47805" y="4324414"/>
            <a:ext cx="43692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</a:rPr>
              <a:t>3. ИЗУЧЕНИЕ ПОЛНОЙ ПРОГРАММЫ </a:t>
            </a:r>
            <a:r>
              <a:rPr lang="en-US" sz="2600" b="1" dirty="0" smtClean="0">
                <a:solidFill>
                  <a:schemeClr val="bg1"/>
                </a:solidFill>
              </a:rPr>
              <a:t>School of Tomorrow</a:t>
            </a:r>
            <a:endParaRPr lang="ru-RU" sz="2600" dirty="0" smtClean="0">
              <a:solidFill>
                <a:schemeClr val="bg1"/>
              </a:solidFill>
            </a:endParaRPr>
          </a:p>
          <a:p>
            <a:r>
              <a:rPr lang="ru-RU" sz="2600" b="1" dirty="0" smtClean="0">
                <a:solidFill>
                  <a:schemeClr val="bg1"/>
                </a:solidFill>
              </a:rPr>
              <a:t>С ПОЛУЧЕНИЕМ АМЕРИКАНСКОГО ДИПЛОМА</a:t>
            </a:r>
          </a:p>
          <a:p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51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" y="0"/>
            <a:ext cx="912686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23728" y="332656"/>
            <a:ext cx="662473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ОНЛАЙН </a:t>
            </a:r>
            <a:r>
              <a:rPr lang="en-US" sz="3200" b="1" dirty="0" smtClean="0">
                <a:solidFill>
                  <a:srgbClr val="FF0000"/>
                </a:solidFill>
              </a:rPr>
              <a:t>ESL </a:t>
            </a:r>
            <a:r>
              <a:rPr lang="ru-RU" sz="3200" b="1" dirty="0" smtClean="0">
                <a:solidFill>
                  <a:srgbClr val="FF0000"/>
                </a:solidFill>
              </a:rPr>
              <a:t>ГРУППА ПО ОБУЧЕНИЮ АНГЛИЙСКОМУ ЯЗЫКУ 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по программам </a:t>
            </a:r>
            <a:endParaRPr lang="ru-RU" sz="3200" b="1" dirty="0">
              <a:solidFill>
                <a:srgbClr val="FF0000"/>
              </a:solidFill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n-US" sz="3000" dirty="0" smtClean="0">
                <a:solidFill>
                  <a:srgbClr val="FF0000"/>
                </a:solidFill>
              </a:rPr>
              <a:t>Speaking English with Ace and Christy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smtClean="0">
                <a:solidFill>
                  <a:srgbClr val="FF0000"/>
                </a:solidFill>
              </a:rPr>
              <a:t>Reading program ABC with Ace and Christy </a:t>
            </a: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9712" y="3619028"/>
            <a:ext cx="66247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Групповые занятия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/>
              <a:t>3 урока в неделю по 40 минут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/>
              <a:t>Индивидуальные контрольные занятия</a:t>
            </a:r>
          </a:p>
          <a:p>
            <a:endParaRPr lang="ru-RU" sz="2800" dirty="0" smtClean="0"/>
          </a:p>
          <a:p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411760" y="5517232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9</a:t>
            </a:r>
            <a:r>
              <a:rPr lang="ru-RU" sz="2000" b="1" dirty="0" smtClean="0"/>
              <a:t>000.00 рублей в месяц – </a:t>
            </a:r>
            <a:r>
              <a:rPr lang="en-US" sz="2000" b="1" dirty="0" smtClean="0"/>
              <a:t>2</a:t>
            </a:r>
            <a:r>
              <a:rPr lang="ru-RU" sz="2000" b="1" dirty="0" smtClean="0"/>
              <a:t>7</a:t>
            </a:r>
            <a:r>
              <a:rPr lang="en-US" sz="2000" b="1" dirty="0" smtClean="0"/>
              <a:t>000.00 </a:t>
            </a:r>
            <a:r>
              <a:rPr lang="ru-RU" sz="2000" b="1" dirty="0" smtClean="0"/>
              <a:t>в триместр </a:t>
            </a:r>
          </a:p>
          <a:p>
            <a:r>
              <a:rPr lang="ru-RU" sz="2000" b="1" dirty="0" smtClean="0"/>
              <a:t>2500.00 рублей стоимость учебных материалов</a:t>
            </a:r>
            <a:endParaRPr lang="ru-RU" sz="20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43465"/>
            <a:ext cx="1372649" cy="1840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60" y="4149080"/>
            <a:ext cx="1379301" cy="1840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783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" y="0"/>
            <a:ext cx="9126864" cy="6858000"/>
          </a:xfrm>
          <a:prstGeom prst="rect">
            <a:avLst/>
          </a:prstGeom>
        </p:spPr>
      </p:pic>
      <p:pic>
        <p:nvPicPr>
          <p:cNvPr id="11" name="Рисунок 10" descr="Speaking English без пейсо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25947"/>
            <a:ext cx="4027984" cy="23467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1043608" y="2305665"/>
            <a:ext cx="64339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Speaking English 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 Ace and </a:t>
            </a:r>
            <a:r>
              <a:rPr lang="en-US" sz="3200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Christy</a:t>
            </a:r>
            <a:endParaRPr lang="en-US" sz="3200" b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225012"/>
            <a:ext cx="2638425" cy="17335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986" y="3775691"/>
            <a:ext cx="2566712" cy="2566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0137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" y="0"/>
            <a:ext cx="9126864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07704" y="263126"/>
            <a:ext cx="6433940" cy="1297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Speaking English 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 Ace and </a:t>
            </a:r>
            <a:r>
              <a:rPr lang="en-US" sz="2800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Christy</a:t>
            </a:r>
            <a:endParaRPr lang="en-US" sz="2800" b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80" y="1739166"/>
            <a:ext cx="1417994" cy="20041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106" y="2482320"/>
            <a:ext cx="1417994" cy="20041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103" y="3369519"/>
            <a:ext cx="1315789" cy="18597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142" y="4236833"/>
            <a:ext cx="1329858" cy="18795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945" y="1832786"/>
            <a:ext cx="1295249" cy="1830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255" y="2529794"/>
            <a:ext cx="1287066" cy="18191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638" y="3658590"/>
            <a:ext cx="1296144" cy="18319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941" y="4629253"/>
            <a:ext cx="1323656" cy="1870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550" y="1736418"/>
            <a:ext cx="1412205" cy="19959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223" y="2352926"/>
            <a:ext cx="1412205" cy="19959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055" y="3265792"/>
            <a:ext cx="1412205" cy="19959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138" y="4716565"/>
            <a:ext cx="1435301" cy="20286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1947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35584" y="188640"/>
            <a:ext cx="72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</a:rPr>
              <a:t>ABC with Ace and Christy 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Учимся читать по-английски 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с Эйси и Кристи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62909"/>
            <a:ext cx="1339832" cy="16821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183660"/>
            <a:ext cx="1372379" cy="15495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816" y="1941015"/>
            <a:ext cx="5382344" cy="448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1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4" y="3789040"/>
            <a:ext cx="1992032" cy="25822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356" y="188640"/>
            <a:ext cx="2103670" cy="2844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416" y="1052736"/>
            <a:ext cx="2136648" cy="2831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479971"/>
            <a:ext cx="2305376" cy="30333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663" y="188640"/>
            <a:ext cx="2125431" cy="2852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433812"/>
            <a:ext cx="2382752" cy="3140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3845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1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" y="0"/>
            <a:ext cx="9140573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5596" y="188640"/>
            <a:ext cx="74888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CLIL </a:t>
            </a:r>
            <a:r>
              <a:rPr lang="ru-RU" sz="2800" dirty="0" smtClean="0">
                <a:solidFill>
                  <a:schemeClr val="bg1"/>
                </a:solidFill>
              </a:rPr>
              <a:t>- </a:t>
            </a:r>
            <a:r>
              <a:rPr lang="ja-JP" altLang="en-US" sz="2800" dirty="0" smtClean="0">
                <a:solidFill>
                  <a:schemeClr val="bg1"/>
                </a:solidFill>
              </a:rPr>
              <a:t>　</a:t>
            </a:r>
            <a:r>
              <a:rPr lang="en-US" altLang="ja-JP" sz="2800" dirty="0" smtClean="0">
                <a:solidFill>
                  <a:schemeClr val="bg1"/>
                </a:solidFill>
              </a:rPr>
              <a:t>CONTENT AND LANGUAGE INTEGRATED LEARNING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r>
              <a:rPr lang="ru-RU" sz="3000" b="1" dirty="0" smtClean="0">
                <a:solidFill>
                  <a:schemeClr val="bg1"/>
                </a:solidFill>
              </a:rPr>
              <a:t>ИЗУЧЕНИЕ ОТДЕЛЬНЫХ ПРЕДМЕТОВ НА АНГЛИЙСКОМ ЯЗЫКЕ </a:t>
            </a:r>
            <a:endParaRPr lang="ru-RU" sz="3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00026"/>
            <a:ext cx="1872208" cy="24767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794" y="4092262"/>
            <a:ext cx="1826396" cy="24428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094" y="4039015"/>
            <a:ext cx="1882322" cy="24672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030" y="2053590"/>
            <a:ext cx="2503924" cy="178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49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2195736" y="333375"/>
            <a:ext cx="655297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200" b="1" dirty="0" smtClean="0">
                <a:solidFill>
                  <a:srgbClr val="7030A0"/>
                </a:solidFill>
              </a:rPr>
              <a:t>ИЗУЧЕНИЕ ПОЛНОЙ ПРОГРАММЫ</a:t>
            </a:r>
          </a:p>
          <a:p>
            <a:pPr algn="ctr" eaLnBrk="1" hangingPunct="1"/>
            <a:r>
              <a:rPr lang="en-US" altLang="ru-RU" sz="3200" b="1" dirty="0" smtClean="0">
                <a:solidFill>
                  <a:srgbClr val="7030A0"/>
                </a:solidFill>
              </a:rPr>
              <a:t>School of Tomorrow</a:t>
            </a:r>
            <a:endParaRPr lang="ru-RU" altLang="ru-RU" sz="3200" b="1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img343.jpg"/>
          <p:cNvPicPr>
            <a:picLocks noChangeAspect="1"/>
          </p:cNvPicPr>
          <p:nvPr/>
        </p:nvPicPr>
        <p:blipFill>
          <a:blip r:embed="rId3"/>
          <a:srcRect l="6657" b="9052"/>
          <a:stretch>
            <a:fillRect/>
          </a:stretch>
        </p:blipFill>
        <p:spPr bwMode="auto">
          <a:xfrm>
            <a:off x="323850" y="1844824"/>
            <a:ext cx="1595438" cy="2136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7" name="Рисунок 6" descr="img352 (2).jpg"/>
          <p:cNvPicPr>
            <a:picLocks noChangeAspect="1"/>
          </p:cNvPicPr>
          <p:nvPr/>
        </p:nvPicPr>
        <p:blipFill>
          <a:blip r:embed="rId4"/>
          <a:srcRect l="6657" b="9052"/>
          <a:stretch>
            <a:fillRect/>
          </a:stretch>
        </p:blipFill>
        <p:spPr bwMode="auto">
          <a:xfrm>
            <a:off x="2051050" y="1844824"/>
            <a:ext cx="1592263" cy="2136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8" name="Рисунок 7" descr="img358 (2).jpg"/>
          <p:cNvPicPr>
            <a:picLocks noChangeAspect="1"/>
          </p:cNvPicPr>
          <p:nvPr/>
        </p:nvPicPr>
        <p:blipFill>
          <a:blip r:embed="rId5"/>
          <a:srcRect l="6657" b="9052"/>
          <a:stretch>
            <a:fillRect/>
          </a:stretch>
        </p:blipFill>
        <p:spPr bwMode="auto">
          <a:xfrm>
            <a:off x="3775075" y="1844823"/>
            <a:ext cx="1593850" cy="2136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9" name="Рисунок 8" descr="img365.jpg"/>
          <p:cNvPicPr>
            <a:picLocks noChangeAspect="1"/>
          </p:cNvPicPr>
          <p:nvPr/>
        </p:nvPicPr>
        <p:blipFill>
          <a:blip r:embed="rId6"/>
          <a:srcRect l="5212" b="9052"/>
          <a:stretch>
            <a:fillRect/>
          </a:stretch>
        </p:blipFill>
        <p:spPr bwMode="auto">
          <a:xfrm>
            <a:off x="5580062" y="1857772"/>
            <a:ext cx="1512887" cy="2136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" name="Рисунок 3" descr="img340.jpg"/>
          <p:cNvPicPr>
            <a:picLocks noChangeAspect="1"/>
          </p:cNvPicPr>
          <p:nvPr/>
        </p:nvPicPr>
        <p:blipFill>
          <a:blip r:embed="rId7"/>
          <a:srcRect l="12042" b="8105"/>
          <a:stretch>
            <a:fillRect/>
          </a:stretch>
        </p:blipFill>
        <p:spPr bwMode="auto">
          <a:xfrm>
            <a:off x="7252494" y="1857772"/>
            <a:ext cx="1512888" cy="2173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2736850" y="5373216"/>
            <a:ext cx="5507558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ru-RU" sz="3600" b="1" dirty="0">
                <a:solidFill>
                  <a:srgbClr val="FF0000"/>
                </a:solidFill>
              </a:rPr>
              <a:t>American Diploma               </a:t>
            </a:r>
            <a:r>
              <a:rPr lang="en-US" altLang="ru-RU" sz="3200" b="1" dirty="0">
                <a:solidFill>
                  <a:srgbClr val="FF0000"/>
                </a:solidFill>
              </a:rPr>
              <a:t>Lighthouse Christian Academy </a:t>
            </a:r>
            <a:endParaRPr lang="ru-RU" altLang="ru-RU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95736" y="4365104"/>
            <a:ext cx="6336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</a:rPr>
              <a:t>International school of Tomorrow Certificate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47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Olga Stolyarchuk\Documents\OLGAS COMPUTER\1- BRANDBOOK\PRESENTATIONS ПРЕЗЕНТАЦИИ\q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420" y="1044855"/>
            <a:ext cx="7009231" cy="4955896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AEB91A-D266-4EE2-B3D7-0D0E2E2079FF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641764" y="1972773"/>
            <a:ext cx="608788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ПРОГРАММА ПОДГОТОВКИ РОДИТЕЛЕЙ</a:t>
            </a:r>
          </a:p>
          <a:p>
            <a:pPr algn="ctr"/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учащихся заочной формы обучения </a:t>
            </a:r>
          </a:p>
          <a:p>
            <a:pPr algn="ctr"/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1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43000" y="284761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Вебинары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образовательные программы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формы обучения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методики преподавания </a:t>
            </a:r>
          </a:p>
          <a:p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Тренинг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нормативно-правовая база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учебного процесса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обучение и аттестация</a:t>
            </a:r>
          </a:p>
        </p:txBody>
      </p:sp>
    </p:spTree>
    <p:extLst>
      <p:ext uri="{BB962C8B-B14F-4D97-AF65-F5344CB8AC3E}">
        <p14:creationId xmlns:p14="http://schemas.microsoft.com/office/powerpoint/2010/main" val="23443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" y="0"/>
            <a:ext cx="914057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796135" y="4164576"/>
            <a:ext cx="3151675" cy="25393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195735" y="620688"/>
            <a:ext cx="6229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VOCATIONAL DIPLOMA – 20 credits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5736" y="1484784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GENERAL  DIPLOMA  – 24 credits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866" y="2435404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COLLEGE PREPARATORY  DIPLOMA  – 26,5 credits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-  SAT (English and Math) &lt;800</a:t>
            </a:r>
            <a:endParaRPr lang="ru-RU" sz="3200" dirty="0" smtClean="0">
              <a:solidFill>
                <a:schemeClr val="bg1"/>
              </a:solidFill>
            </a:endParaRPr>
          </a:p>
          <a:p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3717032"/>
            <a:ext cx="78675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HONORS DIPLOMA  – 28 credits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-  average score  &lt;94%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-  SAT (English and Math) &lt;1000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49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865" y="-171400"/>
            <a:ext cx="9389730" cy="7200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463579"/>
            <a:ext cx="3312368" cy="59308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00600" y="836712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Bible based program 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31060" y="2325514"/>
            <a:ext cx="3744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90 </a:t>
            </a:r>
            <a:r>
              <a:rPr lang="ru-RU" sz="3200" dirty="0" smtClean="0">
                <a:solidFill>
                  <a:srgbClr val="FFC000"/>
                </a:solidFill>
              </a:rPr>
              <a:t>идеальных черт характера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65836" y="4581128"/>
            <a:ext cx="3744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Train up a child in the way he should go</a:t>
            </a:r>
            <a:endParaRPr lang="ru-RU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09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47757" y="385794"/>
            <a:ext cx="67956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600" b="1" dirty="0" smtClean="0">
                <a:solidFill>
                  <a:srgbClr val="00B0F0"/>
                </a:solidFill>
              </a:rPr>
              <a:t>Самостоятельное изучение пейсов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1131" y="3845972"/>
            <a:ext cx="6871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smtClean="0">
                <a:solidFill>
                  <a:srgbClr val="FF0000"/>
                </a:solidFill>
              </a:rPr>
              <a:t>1-8 </a:t>
            </a:r>
            <a:r>
              <a:rPr lang="ru-RU" sz="2200" b="1" i="1" dirty="0" smtClean="0">
                <a:solidFill>
                  <a:srgbClr val="FF0000"/>
                </a:solidFill>
              </a:rPr>
              <a:t>класс - 21</a:t>
            </a:r>
            <a:r>
              <a:rPr lang="en-US" sz="2200" b="1" i="1" dirty="0" smtClean="0">
                <a:solidFill>
                  <a:srgbClr val="FF0000"/>
                </a:solidFill>
              </a:rPr>
              <a:t>000.00 </a:t>
            </a:r>
            <a:r>
              <a:rPr lang="ru-RU" sz="2200" b="1" i="1" dirty="0" smtClean="0">
                <a:solidFill>
                  <a:srgbClr val="FF0000"/>
                </a:solidFill>
              </a:rPr>
              <a:t>рублей </a:t>
            </a:r>
            <a:r>
              <a:rPr lang="ru-RU" sz="2800" b="1" i="1" dirty="0" smtClean="0">
                <a:solidFill>
                  <a:srgbClr val="FF0000"/>
                </a:solidFill>
              </a:rPr>
              <a:t>в </a:t>
            </a:r>
            <a:r>
              <a:rPr lang="ru-RU" sz="2800" b="1" i="1" u="sng" dirty="0" smtClean="0">
                <a:solidFill>
                  <a:srgbClr val="FF0000"/>
                </a:solidFill>
              </a:rPr>
              <a:t>учебный год</a:t>
            </a:r>
            <a:endParaRPr lang="ru-RU" sz="2800" b="1" i="1" u="sng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72413" y="4366265"/>
            <a:ext cx="6700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>
                <a:solidFill>
                  <a:srgbClr val="FF0000"/>
                </a:solidFill>
              </a:rPr>
              <a:t> 9-12 класс - 31</a:t>
            </a:r>
            <a:r>
              <a:rPr lang="en-US" sz="2200" b="1" i="1" dirty="0" smtClean="0">
                <a:solidFill>
                  <a:srgbClr val="FF0000"/>
                </a:solidFill>
              </a:rPr>
              <a:t>000.00 </a:t>
            </a:r>
            <a:r>
              <a:rPr lang="ru-RU" sz="2200" b="1" i="1" dirty="0" smtClean="0">
                <a:solidFill>
                  <a:srgbClr val="FF0000"/>
                </a:solidFill>
              </a:rPr>
              <a:t>рублей в </a:t>
            </a:r>
            <a:r>
              <a:rPr lang="ru-RU" sz="2800" b="1" i="1" u="sng" dirty="0" smtClean="0">
                <a:solidFill>
                  <a:srgbClr val="FF0000"/>
                </a:solidFill>
              </a:rPr>
              <a:t>учебный год</a:t>
            </a:r>
            <a:endParaRPr lang="ru-RU" sz="2800" b="1" i="1" u="sng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9659" y="5035823"/>
            <a:ext cx="6700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>
                <a:solidFill>
                  <a:srgbClr val="FF0000"/>
                </a:solidFill>
              </a:rPr>
              <a:t> </a:t>
            </a:r>
            <a:r>
              <a:rPr lang="ru-RU" sz="2200" b="1" i="1" dirty="0">
                <a:solidFill>
                  <a:srgbClr val="FF0000"/>
                </a:solidFill>
              </a:rPr>
              <a:t>С</a:t>
            </a:r>
            <a:r>
              <a:rPr lang="ru-RU" sz="2200" b="1" i="1" dirty="0" smtClean="0">
                <a:solidFill>
                  <a:srgbClr val="FF0000"/>
                </a:solidFill>
              </a:rPr>
              <a:t>тоимость учебный материалов  ±  17</a:t>
            </a:r>
            <a:r>
              <a:rPr lang="en-US" sz="2200" b="1" i="1" dirty="0" smtClean="0">
                <a:solidFill>
                  <a:srgbClr val="FF0000"/>
                </a:solidFill>
              </a:rPr>
              <a:t>000.00 </a:t>
            </a:r>
            <a:r>
              <a:rPr lang="ru-RU" sz="2200" b="1" i="1" dirty="0" smtClean="0">
                <a:solidFill>
                  <a:srgbClr val="FF0000"/>
                </a:solidFill>
              </a:rPr>
              <a:t>рублей в год (в зависимости от уровня)</a:t>
            </a:r>
            <a:endParaRPr lang="ru-RU" sz="2200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52836" y="5805264"/>
            <a:ext cx="6700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>
                <a:solidFill>
                  <a:srgbClr val="FF0000"/>
                </a:solidFill>
              </a:rPr>
              <a:t>Прохождение тренинга родителем ОБЯЗАТЕЛЬНО - 17</a:t>
            </a:r>
            <a:r>
              <a:rPr lang="en-US" sz="2200" b="1" i="1" dirty="0" smtClean="0">
                <a:solidFill>
                  <a:srgbClr val="FF0000"/>
                </a:solidFill>
              </a:rPr>
              <a:t>000.00 </a:t>
            </a:r>
            <a:r>
              <a:rPr lang="ru-RU" sz="2200" b="1" i="1" dirty="0" smtClean="0">
                <a:solidFill>
                  <a:srgbClr val="FF0000"/>
                </a:solidFill>
              </a:rPr>
              <a:t>рублей 1 раз в 5 лет</a:t>
            </a:r>
            <a:endParaRPr lang="ru-RU" sz="2200" b="1" i="1" u="sng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137" y="385794"/>
            <a:ext cx="2158827" cy="22282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85857" y="1053650"/>
            <a:ext cx="58996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600" b="1" dirty="0" smtClean="0">
                <a:solidFill>
                  <a:srgbClr val="00B0F0"/>
                </a:solidFill>
              </a:rPr>
              <a:t>Методическое сопровождение родителей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6817" y="1946202"/>
            <a:ext cx="615360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600" b="1" dirty="0" smtClean="0">
                <a:solidFill>
                  <a:srgbClr val="00B0F0"/>
                </a:solidFill>
              </a:rPr>
              <a:t>Ведение образовательной документации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3369" y="2953420"/>
            <a:ext cx="67956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600" b="1" dirty="0" smtClean="0">
                <a:solidFill>
                  <a:srgbClr val="00B0F0"/>
                </a:solidFill>
              </a:rPr>
              <a:t>Участие в семинарах</a:t>
            </a:r>
            <a:r>
              <a:rPr lang="en-US" sz="2600" b="1" dirty="0" smtClean="0">
                <a:solidFill>
                  <a:srgbClr val="00B0F0"/>
                </a:solidFill>
              </a:rPr>
              <a:t>/</a:t>
            </a:r>
            <a:r>
              <a:rPr lang="ru-RU" sz="2600" b="1" dirty="0" err="1" smtClean="0">
                <a:solidFill>
                  <a:srgbClr val="00B0F0"/>
                </a:solidFill>
              </a:rPr>
              <a:t>вебинарах</a:t>
            </a:r>
            <a:r>
              <a:rPr lang="ru-RU" sz="2600" b="1" dirty="0" smtClean="0">
                <a:solidFill>
                  <a:srgbClr val="00B0F0"/>
                </a:solidFill>
              </a:rPr>
              <a:t>, олимпиадах 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2060848"/>
            <a:ext cx="1046440" cy="451385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Самостоятельное изучение программы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70507" y="176487"/>
            <a:ext cx="60486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Знание английского языка для родителя является обязательным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0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6" grpId="0"/>
      <p:bldP spid="7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06402" y="179249"/>
            <a:ext cx="7936904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600" b="1" dirty="0" smtClean="0">
                <a:solidFill>
                  <a:srgbClr val="7030A0"/>
                </a:solidFill>
              </a:rPr>
              <a:t>онлайн занятия с преподавателем </a:t>
            </a:r>
          </a:p>
          <a:p>
            <a:r>
              <a:rPr lang="en-US" sz="2600" b="1" dirty="0" smtClean="0">
                <a:solidFill>
                  <a:srgbClr val="7030A0"/>
                </a:solidFill>
              </a:rPr>
              <a:t>    </a:t>
            </a:r>
            <a:r>
              <a:rPr lang="ru-RU" sz="2400" b="1" dirty="0" smtClean="0">
                <a:solidFill>
                  <a:srgbClr val="7030A0"/>
                </a:solidFill>
              </a:rPr>
              <a:t>(3 групповых урока и 3 индивидуальных</a:t>
            </a:r>
            <a:r>
              <a:rPr lang="en-US" sz="2400" b="1" dirty="0" smtClean="0">
                <a:solidFill>
                  <a:srgbClr val="7030A0"/>
                </a:solidFill>
              </a:rPr>
              <a:t>)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endParaRPr lang="ru-RU" sz="1000" b="1" dirty="0" smtClean="0">
              <a:solidFill>
                <a:srgbClr val="7030A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600" b="1" dirty="0" smtClean="0">
                <a:solidFill>
                  <a:srgbClr val="7030A0"/>
                </a:solidFill>
              </a:rPr>
              <a:t>24 урока в месяц </a:t>
            </a:r>
          </a:p>
          <a:p>
            <a:endParaRPr lang="ru-RU" sz="1000" b="1" dirty="0" smtClean="0">
              <a:solidFill>
                <a:srgbClr val="7030A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600" b="1" dirty="0" smtClean="0">
                <a:solidFill>
                  <a:srgbClr val="7030A0"/>
                </a:solidFill>
              </a:rPr>
              <a:t>онлайн тестирование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1000" b="1" dirty="0" smtClean="0">
              <a:solidFill>
                <a:srgbClr val="7030A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600" b="1" dirty="0" smtClean="0">
                <a:solidFill>
                  <a:srgbClr val="7030A0"/>
                </a:solidFill>
              </a:rPr>
              <a:t>Индивидуальные встречи с преподавателем 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(после 1, 3 четверти обязательно, по необходимости)</a:t>
            </a:r>
          </a:p>
          <a:p>
            <a:endParaRPr lang="ru-RU" sz="1000" b="1" dirty="0" smtClean="0">
              <a:solidFill>
                <a:srgbClr val="7030A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600" b="1" dirty="0" smtClean="0">
                <a:solidFill>
                  <a:srgbClr val="7030A0"/>
                </a:solidFill>
              </a:rPr>
              <a:t>Работа в </a:t>
            </a:r>
            <a:r>
              <a:rPr lang="en-US" sz="2600" b="1" dirty="0" err="1" smtClean="0">
                <a:solidFill>
                  <a:srgbClr val="7030A0"/>
                </a:solidFill>
              </a:rPr>
              <a:t>ePace</a:t>
            </a:r>
            <a:r>
              <a:rPr lang="en-US" sz="26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</a:rPr>
              <a:t>(WB 2-9 levels, </a:t>
            </a:r>
            <a:r>
              <a:rPr lang="en-US" sz="2400" b="1" dirty="0" err="1" smtClean="0">
                <a:solidFill>
                  <a:srgbClr val="7030A0"/>
                </a:solidFill>
              </a:rPr>
              <a:t>Sc</a:t>
            </a:r>
            <a:r>
              <a:rPr lang="en-US" sz="2400" b="1" dirty="0" smtClean="0">
                <a:solidFill>
                  <a:srgbClr val="7030A0"/>
                </a:solidFill>
              </a:rPr>
              <a:t>/SS </a:t>
            </a:r>
            <a:r>
              <a:rPr lang="ru-RU" sz="2400" b="1" dirty="0">
                <a:solidFill>
                  <a:srgbClr val="7030A0"/>
                </a:solidFill>
              </a:rPr>
              <a:t>2</a:t>
            </a:r>
            <a:r>
              <a:rPr lang="en-US" sz="2400" b="1" dirty="0" smtClean="0">
                <a:solidFill>
                  <a:srgbClr val="7030A0"/>
                </a:solidFill>
              </a:rPr>
              <a:t>-</a:t>
            </a:r>
            <a:r>
              <a:rPr lang="ru-RU" sz="2400" b="1" dirty="0" smtClean="0">
                <a:solidFill>
                  <a:srgbClr val="7030A0"/>
                </a:solidFill>
              </a:rPr>
              <a:t>9</a:t>
            </a:r>
            <a:r>
              <a:rPr lang="en-US" sz="2400" b="1" dirty="0" smtClean="0">
                <a:solidFill>
                  <a:srgbClr val="7030A0"/>
                </a:solidFill>
              </a:rPr>
              <a:t> levels)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1000" b="1" dirty="0" smtClean="0">
              <a:solidFill>
                <a:srgbClr val="7030A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7030A0"/>
                </a:solidFill>
              </a:rPr>
              <a:t>Ведение образовательного </a:t>
            </a:r>
            <a:r>
              <a:rPr lang="ru-RU" sz="2400" b="1" dirty="0" smtClean="0">
                <a:solidFill>
                  <a:srgbClr val="7030A0"/>
                </a:solidFill>
              </a:rPr>
              <a:t>документооборота </a:t>
            </a:r>
            <a:endParaRPr lang="ru-RU" sz="2400" b="1" dirty="0">
              <a:solidFill>
                <a:srgbClr val="7030A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7030A0"/>
                </a:solidFill>
              </a:rPr>
              <a:t>Участие в семинарах</a:t>
            </a:r>
            <a:r>
              <a:rPr lang="en-US" sz="2400" b="1" dirty="0">
                <a:solidFill>
                  <a:srgbClr val="7030A0"/>
                </a:solidFill>
              </a:rPr>
              <a:t>/</a:t>
            </a:r>
            <a:r>
              <a:rPr lang="ru-RU" sz="2400" b="1" dirty="0" err="1">
                <a:solidFill>
                  <a:srgbClr val="7030A0"/>
                </a:solidFill>
              </a:rPr>
              <a:t>вебинарах</a:t>
            </a:r>
            <a:r>
              <a:rPr lang="ru-RU" sz="2400" b="1" dirty="0">
                <a:solidFill>
                  <a:srgbClr val="7030A0"/>
                </a:solidFill>
              </a:rPr>
              <a:t>, олимпиадах </a:t>
            </a:r>
          </a:p>
          <a:p>
            <a:endParaRPr lang="ru-RU" sz="2600" b="1" dirty="0" smtClean="0">
              <a:solidFill>
                <a:srgbClr val="7030A0"/>
              </a:solidFill>
            </a:endParaRPr>
          </a:p>
          <a:p>
            <a:endParaRPr lang="ru-RU" sz="2600" b="1" dirty="0" smtClean="0">
              <a:solidFill>
                <a:srgbClr val="7030A0"/>
              </a:solidFill>
            </a:endParaRPr>
          </a:p>
          <a:p>
            <a:endParaRPr lang="ru-RU" sz="2600" b="1" dirty="0" smtClean="0">
              <a:solidFill>
                <a:srgbClr val="7030A0"/>
              </a:solidFill>
            </a:endParaRPr>
          </a:p>
          <a:p>
            <a:endParaRPr lang="ru-RU" sz="2600" b="1" dirty="0" smtClean="0">
              <a:solidFill>
                <a:srgbClr val="7030A0"/>
              </a:solidFill>
            </a:endParaRPr>
          </a:p>
          <a:p>
            <a:endParaRPr lang="ru-RU" sz="2400" dirty="0" smtClean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32" y="3736372"/>
            <a:ext cx="1358824" cy="13588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4" y="5189598"/>
            <a:ext cx="1574000" cy="157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34442" y="4605815"/>
            <a:ext cx="633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>
                <a:solidFill>
                  <a:srgbClr val="FF0000"/>
                </a:solidFill>
              </a:rPr>
              <a:t>2-8 </a:t>
            </a:r>
            <a:r>
              <a:rPr lang="en-US" sz="2200" b="1" i="1" dirty="0" smtClean="0">
                <a:solidFill>
                  <a:srgbClr val="FF0000"/>
                </a:solidFill>
              </a:rPr>
              <a:t>levels - </a:t>
            </a:r>
            <a:r>
              <a:rPr lang="ru-RU" sz="2200" b="1" i="1" dirty="0" smtClean="0">
                <a:solidFill>
                  <a:srgbClr val="FF0000"/>
                </a:solidFill>
              </a:rPr>
              <a:t>27</a:t>
            </a:r>
            <a:r>
              <a:rPr lang="en-US" sz="2200" b="1" i="1" dirty="0" smtClean="0">
                <a:solidFill>
                  <a:srgbClr val="FF0000"/>
                </a:solidFill>
              </a:rPr>
              <a:t>000.00 </a:t>
            </a:r>
            <a:r>
              <a:rPr lang="ru-RU" sz="2200" b="1" i="1" dirty="0" smtClean="0">
                <a:solidFill>
                  <a:srgbClr val="FF0000"/>
                </a:solidFill>
              </a:rPr>
              <a:t>рублей в </a:t>
            </a:r>
            <a:r>
              <a:rPr lang="ru-RU" sz="2200" b="1" i="1" u="sng" dirty="0" smtClean="0">
                <a:solidFill>
                  <a:srgbClr val="FF0000"/>
                </a:solidFill>
              </a:rPr>
              <a:t>месяц</a:t>
            </a:r>
            <a:r>
              <a:rPr lang="en-US" sz="2200" b="1" i="1" u="sng" dirty="0" smtClean="0">
                <a:solidFill>
                  <a:srgbClr val="FF0000"/>
                </a:solidFill>
              </a:rPr>
              <a:t> </a:t>
            </a:r>
            <a:r>
              <a:rPr lang="en-US" sz="2000" b="1" i="1" u="sng" dirty="0" smtClean="0">
                <a:solidFill>
                  <a:srgbClr val="7030A0"/>
                </a:solidFill>
              </a:rPr>
              <a:t>(10 </a:t>
            </a:r>
            <a:r>
              <a:rPr lang="ru-RU" sz="2000" b="1" i="1" u="sng" dirty="0" smtClean="0">
                <a:solidFill>
                  <a:srgbClr val="7030A0"/>
                </a:solidFill>
              </a:rPr>
              <a:t>месяцев)</a:t>
            </a:r>
          </a:p>
          <a:p>
            <a:r>
              <a:rPr lang="ru-RU" sz="2200" b="1" i="1" u="sng" dirty="0" smtClean="0">
                <a:solidFill>
                  <a:srgbClr val="FF0000"/>
                </a:solidFill>
              </a:rPr>
              <a:t>9-12 </a:t>
            </a:r>
            <a:r>
              <a:rPr lang="en-US" sz="2200" b="1" i="1" u="sng" dirty="0" smtClean="0">
                <a:solidFill>
                  <a:srgbClr val="FF0000"/>
                </a:solidFill>
              </a:rPr>
              <a:t>levels – 30000 </a:t>
            </a:r>
            <a:r>
              <a:rPr lang="ru-RU" sz="2200" b="1" i="1" u="sng" dirty="0" smtClean="0">
                <a:solidFill>
                  <a:srgbClr val="FF0000"/>
                </a:solidFill>
              </a:rPr>
              <a:t>рублей в месяц </a:t>
            </a:r>
            <a:r>
              <a:rPr lang="ru-RU" sz="2000" b="1" i="1" u="sng" dirty="0" smtClean="0">
                <a:solidFill>
                  <a:srgbClr val="7030A0"/>
                </a:solidFill>
              </a:rPr>
              <a:t>(10 месяцев)</a:t>
            </a:r>
            <a:r>
              <a:rPr lang="en-US" sz="2000" b="1" i="1" u="sng" dirty="0" smtClean="0">
                <a:solidFill>
                  <a:srgbClr val="7030A0"/>
                </a:solidFill>
              </a:rPr>
              <a:t> </a:t>
            </a:r>
            <a:endParaRPr lang="ru-RU" sz="2000" b="1" i="1" u="sng" dirty="0" smtClean="0">
              <a:solidFill>
                <a:srgbClr val="7030A0"/>
              </a:solidFill>
            </a:endParaRPr>
          </a:p>
          <a:p>
            <a:endParaRPr lang="ru-RU" sz="2800" b="1" i="1" u="sng" dirty="0">
              <a:solidFill>
                <a:srgbClr val="FF0000"/>
              </a:solidFill>
            </a:endParaRPr>
          </a:p>
          <a:p>
            <a:endParaRPr lang="ru-RU" sz="2400" b="1" i="1" u="sng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6469" y="5406034"/>
            <a:ext cx="6700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>
                <a:solidFill>
                  <a:srgbClr val="FF0000"/>
                </a:solidFill>
              </a:rPr>
              <a:t> стоимость учебный материалов  ±  17</a:t>
            </a:r>
            <a:r>
              <a:rPr lang="en-US" sz="2200" b="1" i="1" dirty="0" smtClean="0">
                <a:solidFill>
                  <a:srgbClr val="FF0000"/>
                </a:solidFill>
              </a:rPr>
              <a:t>000.00 </a:t>
            </a:r>
            <a:r>
              <a:rPr lang="ru-RU" sz="2200" b="1" i="1" dirty="0" smtClean="0">
                <a:solidFill>
                  <a:srgbClr val="FF0000"/>
                </a:solidFill>
              </a:rPr>
              <a:t>рублей в год (в зависимости от уровня)</a:t>
            </a:r>
            <a:endParaRPr lang="ru-RU" sz="2200" b="1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24353" y="6175475"/>
            <a:ext cx="67009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>
                <a:solidFill>
                  <a:srgbClr val="FF0000"/>
                </a:solidFill>
              </a:rPr>
              <a:t>Обязательное участие в </a:t>
            </a:r>
            <a:r>
              <a:rPr lang="ru-RU" sz="2200" b="1" i="1" dirty="0" err="1" smtClean="0">
                <a:solidFill>
                  <a:srgbClr val="FF0000"/>
                </a:solidFill>
              </a:rPr>
              <a:t>вебинарах</a:t>
            </a:r>
            <a:r>
              <a:rPr lang="ru-RU" sz="2200" b="1" i="1" dirty="0" smtClean="0">
                <a:solidFill>
                  <a:srgbClr val="FF0000"/>
                </a:solidFill>
              </a:rPr>
              <a:t> для родителей</a:t>
            </a:r>
            <a:endParaRPr lang="ru-RU" sz="2200" b="1" i="1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152" y="1706073"/>
            <a:ext cx="1292662" cy="175432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Изучение программы с педагогом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38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" y="0"/>
            <a:ext cx="914057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1720573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онлайн</a:t>
            </a:r>
          </a:p>
          <a:p>
            <a:r>
              <a:rPr lang="en-US" sz="4000" dirty="0" smtClean="0">
                <a:hlinkClick r:id="rId3"/>
              </a:rPr>
              <a:t>https</a:t>
            </a:r>
            <a:r>
              <a:rPr lang="en-US" sz="4000" dirty="0">
                <a:hlinkClick r:id="rId3"/>
              </a:rPr>
              <a:t>://www.acediagnostictest.com/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475656" y="260648"/>
            <a:ext cx="61206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C000"/>
                </a:solidFill>
              </a:rPr>
              <a:t>Диагностическое тестирование</a:t>
            </a:r>
            <a:endParaRPr lang="ru-RU" sz="4400" b="1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4221088"/>
            <a:ext cx="80648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очно в школе </a:t>
            </a:r>
            <a:r>
              <a:rPr lang="ru-RU" sz="4000" b="1" dirty="0">
                <a:solidFill>
                  <a:srgbClr val="FF0000"/>
                </a:solidFill>
              </a:rPr>
              <a:t>— </a:t>
            </a:r>
            <a:endParaRPr lang="ru-RU" sz="4000" b="1" dirty="0" smtClean="0">
              <a:solidFill>
                <a:srgbClr val="FF0000"/>
              </a:solidFill>
            </a:endParaRPr>
          </a:p>
          <a:p>
            <a:r>
              <a:rPr lang="ru-RU" sz="4000" b="1" dirty="0">
                <a:solidFill>
                  <a:srgbClr val="FF0000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             7000.00 (семь </a:t>
            </a:r>
            <a:r>
              <a:rPr lang="ru-RU" sz="4000" b="1" dirty="0">
                <a:solidFill>
                  <a:srgbClr val="FF0000"/>
                </a:solidFill>
              </a:rPr>
              <a:t>тысяч) рублей</a:t>
            </a:r>
          </a:p>
        </p:txBody>
      </p:sp>
    </p:spTree>
    <p:extLst>
      <p:ext uri="{BB962C8B-B14F-4D97-AF65-F5344CB8AC3E}">
        <p14:creationId xmlns:p14="http://schemas.microsoft.com/office/powerpoint/2010/main" val="220039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1393478" y="1720840"/>
            <a:ext cx="662463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ru-RU" sz="5400" i="1" u="sng" dirty="0" smtClean="0">
                <a:solidFill>
                  <a:schemeClr val="bg1"/>
                </a:solidFill>
              </a:rPr>
              <a:t>cels@eslcan.com</a:t>
            </a:r>
            <a:endParaRPr lang="ru-RU" altLang="ru-RU" sz="54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altLang="ru-RU" sz="5400" i="1" u="sng" dirty="0">
                <a:solidFill>
                  <a:schemeClr val="bg1"/>
                </a:solidFill>
              </a:rPr>
              <a:t>stnatalie@eslcan.com</a:t>
            </a:r>
            <a:endParaRPr lang="ru-RU" altLang="ru-RU" sz="54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altLang="ru-RU" sz="5400" i="1" dirty="0">
                <a:solidFill>
                  <a:schemeClr val="bg1"/>
                </a:solidFill>
              </a:rPr>
              <a:t>+7(495)647-82-52</a:t>
            </a:r>
            <a:endParaRPr lang="ru-RU" altLang="ru-RU" sz="54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altLang="ru-RU" sz="5400" i="1" dirty="0">
                <a:solidFill>
                  <a:schemeClr val="bg1"/>
                </a:solidFill>
              </a:rPr>
              <a:t>Skype: </a:t>
            </a:r>
            <a:r>
              <a:rPr lang="en-US" altLang="ru-RU" sz="5400" i="1" dirty="0" err="1">
                <a:solidFill>
                  <a:schemeClr val="bg1"/>
                </a:solidFill>
              </a:rPr>
              <a:t>celsnatalie</a:t>
            </a:r>
            <a:endParaRPr lang="ru-RU" altLang="ru-RU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00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" y="857250"/>
            <a:ext cx="9137827" cy="51435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223654" y="4650592"/>
            <a:ext cx="4696691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300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учащихся</a:t>
            </a:r>
          </a:p>
          <a:p>
            <a:pPr algn="ctr"/>
            <a:r>
              <a:rPr lang="ru-RU" sz="300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заочной формы обучения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96146" y="1261588"/>
            <a:ext cx="6951711" cy="5309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300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ПРОГРАММА ПОДГОТОВКИ РОДИТЕЛЕЙ</a:t>
            </a:r>
          </a:p>
        </p:txBody>
      </p:sp>
    </p:spTree>
    <p:extLst>
      <p:ext uri="{BB962C8B-B14F-4D97-AF65-F5344CB8AC3E}">
        <p14:creationId xmlns:p14="http://schemas.microsoft.com/office/powerpoint/2010/main" val="23496366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Olga Stolyarchuk\Documents\OLGAS COMPUTER\1- BRANDBOOK\PRESENTATIONS ПРЕЗЕНТАЦИИ\q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226376"/>
            <a:ext cx="9379248" cy="663162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AEB91A-D266-4EE2-B3D7-0D0E2E2079FF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12035" y="1353972"/>
            <a:ext cx="608788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ТРЕНИНГ ДЛЯ РОДИТЕЛЕЙ</a:t>
            </a:r>
            <a:endParaRPr lang="ru-RU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учащихся заочной формы обучения </a:t>
            </a:r>
          </a:p>
          <a:p>
            <a:pPr algn="ctr"/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1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53952" y="2204569"/>
            <a:ext cx="763284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 10 и 11 августа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10-12 часов (</a:t>
            </a:r>
            <a:r>
              <a:rPr lang="ru-RU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мск</a:t>
            </a: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Тренинг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нормативно-правовая база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учебного процесса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обучение и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аттестация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РЕГИСТРАЦИЯ НА САЙТЕ ШКОЛЫ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30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" y="857250"/>
            <a:ext cx="9137827" cy="51435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223654" y="4650592"/>
            <a:ext cx="4696691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300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учащихся</a:t>
            </a:r>
          </a:p>
          <a:p>
            <a:pPr algn="ctr"/>
            <a:r>
              <a:rPr lang="ru-RU" sz="300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заочной формы обучения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96146" y="1261588"/>
            <a:ext cx="6951711" cy="5309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300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ПРОГРАММА ПОДГОТОВКИ РОДИТЕЛЕЙ</a:t>
            </a:r>
          </a:p>
        </p:txBody>
      </p:sp>
    </p:spTree>
    <p:extLst>
      <p:ext uri="{BB962C8B-B14F-4D97-AF65-F5344CB8AC3E}">
        <p14:creationId xmlns:p14="http://schemas.microsoft.com/office/powerpoint/2010/main" val="23054114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Olga Stolyarchuk\Documents\OLGAS COMPUTER\1- BRANDBOOK\PRESENTATIONS ПРЕЗЕНТАЦИИ\q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420" y="1044855"/>
            <a:ext cx="7009231" cy="4955896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AEB91A-D266-4EE2-B3D7-0D0E2E2079FF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50818" y="1972773"/>
            <a:ext cx="63788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ПРОГРАММА ПОДГОТОВКИ РОДИТЕЛЕЙ</a:t>
            </a:r>
          </a:p>
          <a:p>
            <a:pPr algn="ctr"/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учащихся заочной формы обучения </a:t>
            </a:r>
          </a:p>
          <a:p>
            <a:pPr algn="ctr"/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1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34292" y="3152419"/>
            <a:ext cx="80979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ВЕБИНАРЫ		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8 июня, 30 июня, 14 июля, 28 июля 2022 года</a:t>
            </a:r>
          </a:p>
          <a:p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ТРЕНИНГ	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9, 10 и 11 августа 2022 года</a:t>
            </a:r>
          </a:p>
        </p:txBody>
      </p:sp>
    </p:spTree>
    <p:extLst>
      <p:ext uri="{BB962C8B-B14F-4D97-AF65-F5344CB8AC3E}">
        <p14:creationId xmlns:p14="http://schemas.microsoft.com/office/powerpoint/2010/main" val="221356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Olga Stolyarchuk\Documents\OLGAS COMPUTER\1- BRANDBOOK\PRESENTATIONS ПРЕЗЕНТАЦИИ\q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1017969"/>
            <a:ext cx="8075239" cy="49558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2618910"/>
            <a:ext cx="6992304" cy="15104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Сайт школы</a:t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https://distant.isotm.ru/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AEB91A-D266-4EE2-B3D7-0D0E2E2079FF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71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" y="686068"/>
            <a:ext cx="9137827" cy="51435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19990" y="2080573"/>
            <a:ext cx="7751618" cy="130035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4000" b="1" spc="38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«</a:t>
            </a:r>
            <a:r>
              <a:rPr lang="ru-RU" sz="4000" b="1" dirty="0">
                <a:solidFill>
                  <a:schemeClr val="bg1"/>
                </a:solidFill>
              </a:rPr>
              <a:t>«</a:t>
            </a:r>
            <a:r>
              <a:rPr lang="ru-RU" sz="4000" b="1" dirty="0" err="1">
                <a:solidFill>
                  <a:schemeClr val="bg1"/>
                </a:solidFill>
              </a:rPr>
              <a:t>Билингвальное</a:t>
            </a:r>
            <a:r>
              <a:rPr lang="ru-RU" sz="4000" b="1" dirty="0">
                <a:solidFill>
                  <a:schemeClr val="bg1"/>
                </a:solidFill>
              </a:rPr>
              <a:t> образование. </a:t>
            </a:r>
            <a:endParaRPr lang="en-US" sz="4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2 </a:t>
            </a:r>
            <a:r>
              <a:rPr lang="ru-RU" sz="4000" b="1" dirty="0">
                <a:solidFill>
                  <a:schemeClr val="bg1"/>
                </a:solidFill>
              </a:rPr>
              <a:t>языка. 2 аттестата.»</a:t>
            </a:r>
            <a:endParaRPr lang="ru-RU" sz="4000" b="1" spc="38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63888" y="3913659"/>
            <a:ext cx="5441372" cy="126957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r"/>
            <a:r>
              <a:rPr lang="ru-RU" sz="300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Ольга Анатольевна Столярчук</a:t>
            </a:r>
          </a:p>
          <a:p>
            <a:pPr algn="r"/>
            <a:r>
              <a:rPr lang="ru-RU" sz="2400" b="1" spc="38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заместитель директора</a:t>
            </a:r>
          </a:p>
          <a:p>
            <a:pPr algn="r"/>
            <a:r>
              <a:rPr lang="ru-RU" sz="2400" b="1" spc="38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по учебно-воспитательной работе</a:t>
            </a:r>
            <a:endParaRPr lang="ru-RU" sz="2400" b="1" spc="38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09961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Olga Stolyarchuk\Documents\OLGAS COMPUTER\1- BRANDBOOK\PRESENTATIONS ПРЕЗЕНТАЦИИ\q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7" y="1017969"/>
            <a:ext cx="7009231" cy="49558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182" y="2093331"/>
            <a:ext cx="7684077" cy="215135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Начальное общее образование: </a:t>
            </a:r>
            <a:r>
              <a:rPr lang="ru-RU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1-4 класс</a:t>
            </a:r>
            <a:br>
              <a:rPr lang="ru-RU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Основное общее образование:   </a:t>
            </a:r>
            <a:r>
              <a:rPr lang="ru-RU" sz="3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5-9 класс</a:t>
            </a:r>
            <a:br>
              <a:rPr lang="ru-RU" sz="3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Среднее общее образование:	</a:t>
            </a:r>
            <a:r>
              <a:rPr lang="ru-RU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10-11 класс</a:t>
            </a:r>
            <a:endParaRPr lang="ru-RU" sz="3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AEB91A-D266-4EE2-B3D7-0D0E2E2079FF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54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1844824"/>
            <a:ext cx="74168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Варианты изучения </a:t>
            </a:r>
          </a:p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Английского языка </a:t>
            </a:r>
          </a:p>
          <a:p>
            <a:pPr algn="ctr">
              <a:lnSpc>
                <a:spcPct val="150000"/>
              </a:lnSpc>
            </a:pPr>
            <a:r>
              <a:rPr lang="ru-RU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lang="ru-RU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Международной школе завтрашнего дня</a:t>
            </a:r>
            <a:endParaRPr lang="ru-RU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56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AEB91A-D266-4EE2-B3D7-0D0E2E2079FF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9" name="Picture 2" descr="C:\Users\Olga Stolyarchuk\Documents\OLGAS COMPUTER\1- BRANDBOOK\PRESENTATIONS ПРЕЗЕНТАЦИИ\q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88640"/>
            <a:ext cx="9704484" cy="686158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202525" y="1142797"/>
            <a:ext cx="4594719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405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Английский </a:t>
            </a:r>
            <a:r>
              <a:rPr lang="ru-RU" sz="405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язык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08937" y="2563605"/>
            <a:ext cx="369094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7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Класс до 20 человек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915816" y="1861331"/>
            <a:ext cx="3429144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3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УМК </a:t>
            </a:r>
            <a:r>
              <a:rPr lang="en-US" sz="33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“Spotlight</a:t>
            </a:r>
            <a:r>
              <a:rPr lang="en-US" sz="33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3300" b="1" dirty="0" smtClean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300" b="1" dirty="0" smtClean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300" b="1" dirty="0" smtClean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3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49718" y="3162345"/>
            <a:ext cx="466717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7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интернет-урок в неделю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481557" y="3773710"/>
            <a:ext cx="603665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7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Еженедельное домашнее задание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907704" y="4419948"/>
            <a:ext cx="591527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7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контрольная работа в четверть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691680" y="5420364"/>
            <a:ext cx="537134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7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Входит в стоимость обучения</a:t>
            </a:r>
            <a:endParaRPr lang="ru-RU" sz="2700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14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8" grpId="0"/>
      <p:bldP spid="19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Olga Stolyarchuk\Documents\OLGAS COMPUTER\1- BRANDBOOK\PRESENTATIONS ПРЕЗЕНТАЦИИ\q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1017969"/>
            <a:ext cx="8075239" cy="49558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2618910"/>
            <a:ext cx="6992304" cy="15104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Сайт школы</a:t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https://distant.isotm.ru/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AEB91A-D266-4EE2-B3D7-0D0E2E2079FF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25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1294</TotalTime>
  <Words>578</Words>
  <Application>Microsoft Office PowerPoint</Application>
  <PresentationFormat>Экран (4:3)</PresentationFormat>
  <Paragraphs>161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ＭＳ Ｐゴシック</vt:lpstr>
      <vt:lpstr>Arial</vt:lpstr>
      <vt:lpstr>Calibri</vt:lpstr>
      <vt:lpstr>Candara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Сайт школы  https://distant.isotm.ru/ </vt:lpstr>
      <vt:lpstr>Презентация PowerPoint</vt:lpstr>
      <vt:lpstr> Начальное общее образование: 1-4 класс  Основное общее образование:   5-9 класс  Среднее общее образование: 10-11 класс</vt:lpstr>
      <vt:lpstr>Презентация PowerPoint</vt:lpstr>
      <vt:lpstr>Презентация PowerPoint</vt:lpstr>
      <vt:lpstr>Сайт школы  https://distant.isotm.ru/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</dc:creator>
  <cp:lastModifiedBy>Учетная запись Майкрософт</cp:lastModifiedBy>
  <cp:revision>77</cp:revision>
  <dcterms:created xsi:type="dcterms:W3CDTF">2020-07-04T15:06:30Z</dcterms:created>
  <dcterms:modified xsi:type="dcterms:W3CDTF">2022-07-28T13:54:22Z</dcterms:modified>
</cp:coreProperties>
</file>